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6" r:id="rId4"/>
    <p:sldId id="280" r:id="rId5"/>
    <p:sldId id="274" r:id="rId6"/>
    <p:sldId id="283" r:id="rId7"/>
    <p:sldId id="284" r:id="rId8"/>
    <p:sldId id="258" r:id="rId9"/>
    <p:sldId id="259" r:id="rId10"/>
    <p:sldId id="260" r:id="rId11"/>
    <p:sldId id="262" r:id="rId12"/>
    <p:sldId id="263" r:id="rId13"/>
    <p:sldId id="264" r:id="rId14"/>
    <p:sldId id="277" r:id="rId15"/>
    <p:sldId id="278" r:id="rId16"/>
    <p:sldId id="279" r:id="rId17"/>
    <p:sldId id="266" r:id="rId18"/>
    <p:sldId id="267" r:id="rId19"/>
    <p:sldId id="275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82" autoAdjust="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83" y="-381000"/>
            <a:ext cx="8229600" cy="4343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Predicting Interview’s Attendance </a:t>
            </a:r>
            <a:b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By Implementing Naïve Bayes Technique </a:t>
            </a:r>
            <a:b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Using </a:t>
            </a:r>
            <a:b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Big Data Programming With </a:t>
            </a:r>
            <a:r>
              <a:rPr lang="en-IN" sz="3400" b="1" dirty="0" err="1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Hadoop</a:t>
            </a:r>
            <a:r>
              <a:rPr lang="en-IN" sz="3400" b="1" dirty="0" smtClean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  </a:t>
            </a:r>
            <a:endParaRPr lang="en-IN" sz="34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013"/>
              </p:ext>
            </p:extLst>
          </p:nvPr>
        </p:nvGraphicFramePr>
        <p:xfrm>
          <a:off x="228600" y="3567763"/>
          <a:ext cx="8686800" cy="3322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400"/>
                <a:gridCol w="4343400"/>
              </a:tblGrid>
              <a:tr h="43596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600" b="0" dirty="0" smtClean="0">
                          <a:latin typeface="+mn-lt"/>
                        </a:rPr>
                        <a:t>by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N" dirty="0" smtClean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  <a:tr h="1443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400" b="1" i="1" dirty="0" smtClean="0">
                          <a:latin typeface="Arial Rounded MT Bold" panose="020F0704030504030204" pitchFamily="34" charset="0"/>
                        </a:rPr>
                        <a:t>Aniruddha Sadhukhan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Regd. No.: </a:t>
                      </a:r>
                      <a:r>
                        <a:rPr lang="en-IN" dirty="0" smtClean="0">
                          <a:latin typeface="Arial Rounded MT Bold" panose="020F0704030504030204" pitchFamily="34" charset="0"/>
                        </a:rPr>
                        <a:t>151170110009 of 2015-16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University Roll No. : </a:t>
                      </a:r>
                      <a:r>
                        <a:rPr lang="en-IN" dirty="0" smtClean="0">
                          <a:latin typeface="Arial Rounded MT Bold" panose="020F0704030504030204" pitchFamily="34" charset="0"/>
                        </a:rPr>
                        <a:t>11700115009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400" b="1" i="1" dirty="0" err="1" smtClean="0">
                          <a:latin typeface="Arial Rounded MT Bold" panose="020F0704030504030204" pitchFamily="34" charset="0"/>
                        </a:rPr>
                        <a:t>Sudipta</a:t>
                      </a:r>
                      <a:r>
                        <a:rPr lang="en-IN" sz="2400" b="1" i="1" dirty="0" smtClean="0">
                          <a:latin typeface="Arial Rounded MT Bold" panose="020F0704030504030204" pitchFamily="34" charset="0"/>
                        </a:rPr>
                        <a:t> Sarkar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Regd. No.: </a:t>
                      </a:r>
                      <a:r>
                        <a:rPr lang="en-IN" dirty="0" smtClean="0">
                          <a:latin typeface="Arial Rounded MT Bold" panose="020F0704030504030204" pitchFamily="34" charset="0"/>
                        </a:rPr>
                        <a:t>151170110085 of 2015-16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University Roll No. : </a:t>
                      </a:r>
                      <a:r>
                        <a:rPr lang="en-IN" dirty="0" smtClean="0">
                          <a:latin typeface="Arial Rounded MT Bold" panose="020F0704030504030204" pitchFamily="34" charset="0"/>
                        </a:rPr>
                        <a:t>11700115084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431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B. Tech (CSE) – 7</a:t>
                      </a:r>
                      <a:r>
                        <a:rPr kumimoji="0" lang="en-IN" sz="16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th</a:t>
                      </a: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Semester, 2018, RCCIIT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Under the supervision of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</a:t>
                      </a:r>
                      <a:r>
                        <a:rPr kumimoji="0" lang="en-I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Mr.</a:t>
                      </a: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</a:t>
                      </a:r>
                      <a:r>
                        <a:rPr kumimoji="0" lang="en-I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Titas</a:t>
                      </a: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Roy Chowdhury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Course Coordinator, </a:t>
                      </a:r>
                      <a:r>
                        <a:rPr kumimoji="0" lang="en-IN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Globsyn</a:t>
                      </a:r>
                      <a:r>
                        <a:rPr kumimoji="0" lang="en-I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Finishing School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N" dirty="0" smtClean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/>
              <a:t>DATA CLEANSING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Rows in which some data were missing or all the 23 data weren’t present are ignored</a:t>
            </a:r>
          </a:p>
          <a:p>
            <a:endParaRPr lang="en-IN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Some data included incorrect punctuation marks or non word characters and are rectified</a:t>
            </a: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Some values were nearly similar</a:t>
            </a:r>
            <a:r>
              <a:rPr lang="en-IN" b="1" dirty="0" smtClean="0"/>
              <a:t>(</a:t>
            </a:r>
            <a:r>
              <a:rPr lang="en-IN" sz="2800" b="1" dirty="0" err="1" smtClean="0"/>
              <a:t>e.g</a:t>
            </a:r>
            <a:r>
              <a:rPr lang="en-IN" sz="2800" b="1" dirty="0" smtClean="0"/>
              <a:t>: </a:t>
            </a:r>
            <a:r>
              <a:rPr lang="en-IN" sz="2400" b="1" dirty="0" smtClean="0"/>
              <a:t>liaison </a:t>
            </a:r>
            <a:r>
              <a:rPr lang="en-IN" sz="2400" b="1" dirty="0"/>
              <a:t>and liabilities, </a:t>
            </a:r>
            <a:r>
              <a:rPr lang="en-IN" sz="2400" b="1" dirty="0" smtClean="0"/>
              <a:t>liaison </a:t>
            </a:r>
            <a:r>
              <a:rPr lang="en-IN" sz="2400" b="1" dirty="0"/>
              <a:t>&amp;</a:t>
            </a:r>
            <a:r>
              <a:rPr lang="en-IN" sz="2400" b="1" dirty="0" smtClean="0"/>
              <a:t> liabilities,</a:t>
            </a:r>
            <a:r>
              <a:rPr lang="en-IN" sz="2400" b="1" dirty="0"/>
              <a:t> </a:t>
            </a:r>
            <a:r>
              <a:rPr lang="en-IN" sz="2400" b="1" dirty="0" smtClean="0"/>
              <a:t>liaison  liabilities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)and were changed to a single value</a:t>
            </a:r>
          </a:p>
          <a:p>
            <a:endParaRPr lang="en-IN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Rows where some discrepancy in data was there were rectified 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477000"/>
          </a:xfrm>
        </p:spPr>
        <p:txBody>
          <a:bodyPr>
            <a:normAutofit/>
          </a:bodyPr>
          <a:lstStyle/>
          <a:p>
            <a:r>
              <a:rPr lang="en-US" sz="3600" b="1" u="heavy" dirty="0" smtClean="0"/>
              <a:t>DATA  </a:t>
            </a:r>
            <a:r>
              <a:rPr lang="en-US" sz="3600" b="1" u="heavy" dirty="0"/>
              <a:t>PROCESSING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3100" b="1" dirty="0" smtClean="0">
                <a:solidFill>
                  <a:schemeClr val="accent2">
                    <a:lumMod val="75000"/>
                  </a:schemeClr>
                </a:solidFill>
              </a:rPr>
              <a:t>Concept </a:t>
            </a:r>
            <a:r>
              <a:rPr lang="en-US" sz="3100" b="1" dirty="0">
                <a:solidFill>
                  <a:schemeClr val="accent2">
                    <a:lumMod val="75000"/>
                  </a:schemeClr>
                </a:solidFill>
              </a:rPr>
              <a:t>of Map-Reduce has been used to process the data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b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u="sng" dirty="0" smtClean="0"/>
              <a:t>   Three jobs have </a:t>
            </a:r>
            <a:r>
              <a:rPr lang="en-US" sz="3600" b="1" u="sng" dirty="0"/>
              <a:t>been used namely</a:t>
            </a:r>
            <a:r>
              <a:rPr lang="en-US" sz="2200" b="1" u="sng" dirty="0"/>
              <a:t>:- </a:t>
            </a:r>
            <a:r>
              <a:rPr lang="en-US" sz="2200" b="1" u="sng" dirty="0" smtClean="0"/>
              <a:t/>
            </a:r>
            <a:br>
              <a:rPr lang="en-US" sz="2200" b="1" u="sng" dirty="0" smtClean="0"/>
            </a:br>
            <a:r>
              <a:rPr lang="en-US" sz="2200" b="1" u="sng" dirty="0" smtClean="0"/>
              <a:t/>
            </a:r>
            <a:br>
              <a:rPr lang="en-US" sz="2200" b="1" u="sng" dirty="0" smtClean="0"/>
            </a:b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IA::   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MAPPER AND 3 REDUCERS</a:t>
            </a:r>
            <a:b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TEST:: 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MAPPER AND NO REDUCER</a:t>
            </a:r>
            <a:b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ANALYSIS::   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100" b="1" dirty="0" smtClean="0">
                <a:solidFill>
                  <a:schemeClr val="accent6">
                    <a:lumMod val="50000"/>
                  </a:schemeClr>
                </a:solidFill>
              </a:rPr>
              <a:t>MAPPER AND 1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66700"/>
            <a:ext cx="4876800" cy="1143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Work Flow Diagrams</a:t>
            </a:r>
            <a:endParaRPr lang="en-US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95400" y="1524000"/>
            <a:ext cx="60960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data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provided by the institute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95400" y="2819400"/>
            <a:ext cx="6096000" cy="18123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Job(Map-Reduce)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Cleansing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given dataset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and converting nearly similar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values to a single value.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Generates count for each unique values of dependent variables given the appearance, which is used to calculating  prior and likelihood probabilities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  <p:cxnSp>
        <p:nvCxnSpPr>
          <p:cNvPr id="7" name="Straight Connector 6"/>
          <p:cNvCxnSpPr>
            <a:stCxn id="3" idx="2"/>
            <a:endCxn id="4" idx="0"/>
          </p:cNvCxnSpPr>
          <p:nvPr/>
        </p:nvCxnSpPr>
        <p:spPr>
          <a:xfrm>
            <a:off x="4343400" y="24384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" idx="2"/>
            <a:endCxn id="4" idx="0"/>
          </p:cNvCxnSpPr>
          <p:nvPr/>
        </p:nvCxnSpPr>
        <p:spPr>
          <a:xfrm>
            <a:off x="4343400" y="2438400"/>
            <a:ext cx="0" cy="381000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295400" y="4953000"/>
            <a:ext cx="6096000" cy="13118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counts calculated in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IA Job.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Probabilities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be calculated  by simply one division and is done during actual prediction for greater accuracy</a:t>
            </a:r>
          </a:p>
        </p:txBody>
      </p:sp>
      <p:cxnSp>
        <p:nvCxnSpPr>
          <p:cNvPr id="25" name="Straight Arrow Connector 24"/>
          <p:cNvCxnSpPr>
            <a:stCxn id="4" idx="2"/>
            <a:endCxn id="22" idx="0"/>
          </p:cNvCxnSpPr>
          <p:nvPr/>
        </p:nvCxnSpPr>
        <p:spPr>
          <a:xfrm>
            <a:off x="4343400" y="4631724"/>
            <a:ext cx="0" cy="321276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63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61998" y="917608"/>
            <a:ext cx="7467601" cy="10635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predicts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attendance of all the candidates given in the dataset using the learned probabilities and also compares with the observed output.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1999" y="2362200"/>
            <a:ext cx="7459579" cy="106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each candidate, the predicted attendance and observed attendance and if they matches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000" y="3807594"/>
            <a:ext cx="7467600" cy="9168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Job (Map-Reduce)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Calculates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conclusion matrix and also the accuracy of the model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62000" y="5105400"/>
            <a:ext cx="7467600" cy="9246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conclusion matrix and also accuracy of the model as calculated by the analysis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Job.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endCxn id="3" idx="0"/>
          </p:cNvCxnSpPr>
          <p:nvPr/>
        </p:nvCxnSpPr>
        <p:spPr>
          <a:xfrm>
            <a:off x="4491789" y="533400"/>
            <a:ext cx="4010" cy="384208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4" idx="0"/>
          </p:cNvCxnSpPr>
          <p:nvPr/>
        </p:nvCxnSpPr>
        <p:spPr>
          <a:xfrm flipH="1">
            <a:off x="4491789" y="1981200"/>
            <a:ext cx="4010" cy="381000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14" idx="0"/>
          </p:cNvCxnSpPr>
          <p:nvPr/>
        </p:nvCxnSpPr>
        <p:spPr>
          <a:xfrm>
            <a:off x="4491789" y="3429000"/>
            <a:ext cx="4011" cy="378594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15" idx="0"/>
          </p:cNvCxnSpPr>
          <p:nvPr/>
        </p:nvCxnSpPr>
        <p:spPr>
          <a:xfrm>
            <a:off x="4495800" y="4724400"/>
            <a:ext cx="0" cy="381000"/>
          </a:xfrm>
          <a:prstGeom prst="straightConnector1">
            <a:avLst/>
          </a:prstGeom>
          <a:ln w="44450" cap="flat"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2503" r="47620" b="29389"/>
          <a:stretch/>
        </p:blipFill>
        <p:spPr>
          <a:xfrm>
            <a:off x="2517032" y="2133600"/>
            <a:ext cx="3881336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52400"/>
            <a:ext cx="830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OUTPUT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0284" y="1371600"/>
            <a:ext cx="2194832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 smtClean="0"/>
              <a:t>Output of IA job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537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8251" y="1359108"/>
            <a:ext cx="7526311" cy="5117892"/>
            <a:chOff x="304800" y="990600"/>
            <a:chExt cx="8059711" cy="56512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1" t="22985" r="30212" b="44549"/>
            <a:stretch/>
          </p:blipFill>
          <p:spPr bwMode="auto">
            <a:xfrm>
              <a:off x="381000" y="990600"/>
              <a:ext cx="798351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5" t="50000" r="21772" b="12500"/>
            <a:stretch/>
          </p:blipFill>
          <p:spPr bwMode="auto">
            <a:xfrm>
              <a:off x="304800" y="3898692"/>
              <a:ext cx="798351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8" t="20901" r="73156" b="65369"/>
            <a:stretch/>
          </p:blipFill>
          <p:spPr bwMode="auto">
            <a:xfrm>
              <a:off x="4071702" y="3660723"/>
              <a:ext cx="449706" cy="25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291135" y="502466"/>
            <a:ext cx="246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Output of Test Job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52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0" t="23602" r="47652" b="61688"/>
          <a:stretch/>
        </p:blipFill>
        <p:spPr>
          <a:xfrm>
            <a:off x="838200" y="2438400"/>
            <a:ext cx="7391400" cy="2707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34" y="1371600"/>
            <a:ext cx="5613332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 smtClean="0"/>
              <a:t>Output of Analysis Job(Final Output)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65121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324600"/>
          </a:xfrm>
        </p:spPr>
        <p:txBody>
          <a:bodyPr/>
          <a:lstStyle/>
          <a:p>
            <a:r>
              <a:rPr lang="en-US" b="1" u="heavy" dirty="0"/>
              <a:t>FUTURE IMPROVEMENT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prediction analysis has been done based on a batch processing system instead of a real time system. For further improvement this has to be transformed into real time system using Apache Spark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077200" cy="5486400"/>
          </a:xfrm>
        </p:spPr>
        <p:txBody>
          <a:bodyPr>
            <a:noAutofit/>
          </a:bodyPr>
          <a:lstStyle/>
          <a:p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This Naïve Bayes approach using </a:t>
            </a:r>
            <a:r>
              <a:rPr lang="en-US" sz="3000" cap="none" dirty="0" err="1" smtClean="0">
                <a:solidFill>
                  <a:schemeClr val="accent6">
                    <a:lumMod val="75000"/>
                  </a:schemeClr>
                </a:solidFill>
              </a:rPr>
              <a:t>MapReduce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 can be used similarly in many other applications: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Churn Detection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Vote Prediction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Email Spam Detection</a:t>
            </a: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b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News </a:t>
            </a: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  <a:t>article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categorization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Sentiment Analysis</a:t>
            </a: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3000" cap="non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Facial recognition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Handwriting Recognition</a:t>
            </a:r>
            <a:b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cap="none" dirty="0">
                <a:solidFill>
                  <a:schemeClr val="accent6">
                    <a:lumMod val="75000"/>
                  </a:schemeClr>
                </a:solidFill>
                <a:sym typeface="Webdings" panose="05030102010509060703" pitchFamily="18" charset="2"/>
              </a:rPr>
              <a:t> </a:t>
            </a:r>
            <a:r>
              <a:rPr lang="en-US" sz="3000" cap="none" dirty="0" smtClean="0">
                <a:solidFill>
                  <a:schemeClr val="accent6">
                    <a:lumMod val="75000"/>
                  </a:schemeClr>
                </a:solidFill>
              </a:rPr>
              <a:t>Weather Prediction </a:t>
            </a:r>
            <a:endParaRPr lang="en-US" sz="30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-5334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 smtClean="0">
                <a:solidFill>
                  <a:schemeClr val="tx1"/>
                </a:solidFill>
              </a:rPr>
              <a:t>APPLICATION</a:t>
            </a:r>
            <a:endParaRPr lang="en-US" sz="44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8819" r="4681" b="1141"/>
          <a:stretch/>
        </p:blipFill>
        <p:spPr>
          <a:xfrm>
            <a:off x="5321808" y="2133600"/>
            <a:ext cx="365760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33400"/>
            <a:ext cx="8610600" cy="59436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Adobe Gothic Std B" pitchFamily="34" charset="-128"/>
              </a:rPr>
              <a:t>CONCLUSION</a:t>
            </a:r>
          </a:p>
          <a:p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 given data set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, we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have calculated the conditional probability for each value of the dependent attributes given the appearance of the candidates using Naïve Bayes supervised machine learning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 After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that we have predicted the candidate appearance  and cross checked with the observed appearance and we have got a satisfactory </a:t>
            </a: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73%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accuracy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 So we can say that this application is working as expected.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DESCRIPTION OF THE JOB</a:t>
            </a:r>
            <a:endParaRPr lang="en-US" b="1" u="sng" dirty="0"/>
          </a:p>
        </p:txBody>
      </p:sp>
      <p:sp>
        <p:nvSpPr>
          <p:cNvPr id="3" name="Rectangle 2"/>
          <p:cNvSpPr/>
          <p:nvPr/>
        </p:nvSpPr>
        <p:spPr>
          <a:xfrm>
            <a:off x="228600" y="2057400"/>
            <a:ext cx="8686800" cy="350520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We were given a dataset including various fields like client name, gender, location, answers to various questions asked over phone etc.</a:t>
            </a:r>
          </a:p>
          <a:p>
            <a:pPr algn="ctr"/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Based on this we have to predict the real appearance of candidates in the interview.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28600"/>
            <a:ext cx="7239000" cy="99060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TECHNIQUE USED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1676400"/>
            <a:ext cx="7239000" cy="4648200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We have used Naïve Bayes supervised machine learning to predict the appearances in this project.</a:t>
            </a:r>
          </a:p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Naive Bayes is a simple but surprisingly powerful algorithm for predictive modeling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ctr"/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Naive Bayes is called naive because it assumes that each input variable is independent. This is a strong assumption and unrealistic for real data, nevertheless, the technique is very effective on a large range of complex problems.</a:t>
            </a:r>
          </a:p>
        </p:txBody>
      </p:sp>
    </p:spTree>
    <p:extLst>
      <p:ext uri="{BB962C8B-B14F-4D97-AF65-F5344CB8AC3E}">
        <p14:creationId xmlns:p14="http://schemas.microsoft.com/office/powerpoint/2010/main" val="40245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ncrypted-tbn3.gstatic.com/images?q=tbn:ANd9GcSmgNic3cAQVTXm0FAVuakb131pjNkgewtxYT_VKbDOq7AJvwn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16404" cy="5408253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8814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28600"/>
            <a:ext cx="8839200" cy="6553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152400"/>
            <a:ext cx="8153400" cy="83820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Hardware and software requirements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8153400" cy="5334000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HADOOP CLUSTER IS USED WHICH IS MADE OF COMMODITY HARDWARE</a:t>
            </a:r>
          </a:p>
          <a:p>
            <a:pPr algn="ctr"/>
            <a:endParaRPr lang="en-US" sz="1100" b="1" u="sng" dirty="0">
              <a:solidFill>
                <a:schemeClr val="tx1"/>
              </a:solidFill>
            </a:endParaRPr>
          </a:p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Master’s recommendation</a:t>
            </a:r>
          </a:p>
          <a:p>
            <a:pPr algn="ctr"/>
            <a:endParaRPr lang="en-US" sz="8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4–6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1TB hard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disks</a:t>
            </a: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OS [RAID 1], 2 for the FS image [RAID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5/6],  1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JournalNode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ctr"/>
            <a:endParaRPr lang="en-US" sz="105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2 CPUs(8-12 cores per CPU),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running at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least </a:t>
            </a: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2-2.5GHz</a:t>
            </a:r>
          </a:p>
          <a:p>
            <a:pPr algn="ctr"/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128-512GB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of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RAM</a:t>
            </a:r>
          </a:p>
          <a:p>
            <a:pPr algn="ctr"/>
            <a:endParaRPr lang="en-US" sz="105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Bonded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Gigabit Ethernet or 10Gigabit Ethernet</a:t>
            </a:r>
          </a:p>
        </p:txBody>
      </p:sp>
    </p:spTree>
    <p:extLst>
      <p:ext uri="{BB962C8B-B14F-4D97-AF65-F5344CB8AC3E}">
        <p14:creationId xmlns:p14="http://schemas.microsoft.com/office/powerpoint/2010/main" val="27034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762000"/>
            <a:ext cx="8229600" cy="5029200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SLAVE’S RECOMMENDATION</a:t>
            </a:r>
          </a:p>
          <a:p>
            <a:pPr algn="ctr"/>
            <a:endParaRPr lang="en-US" sz="28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12-24 1-4TB hard disks in a JBOD (Just a Bunch Of Disks)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configuration</a:t>
            </a:r>
          </a:p>
          <a:p>
            <a:pPr algn="ctr"/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 CPUs(8-12 cores per CPU), running at least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2-2.5GHz</a:t>
            </a:r>
          </a:p>
          <a:p>
            <a:pPr algn="ctr"/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64-128GB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of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RAM</a:t>
            </a:r>
          </a:p>
          <a:p>
            <a:pPr algn="ctr"/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Bonded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Gigabit Ethernet or 10Gigabit Ethernet</a:t>
            </a:r>
          </a:p>
        </p:txBody>
      </p:sp>
    </p:spTree>
    <p:extLst>
      <p:ext uri="{BB962C8B-B14F-4D97-AF65-F5344CB8AC3E}">
        <p14:creationId xmlns:p14="http://schemas.microsoft.com/office/powerpoint/2010/main" val="39400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33400" y="1600200"/>
            <a:ext cx="8001000" cy="3810000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SOFTWARE</a:t>
            </a:r>
          </a:p>
          <a:p>
            <a:pPr algn="ctr"/>
            <a:endParaRPr lang="en-US" sz="28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Hadoop 2.2.0 or above runs well on Linux operating systems like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RedHat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Enterprise Linux (RHEL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),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CentOS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, Ubuntu </a:t>
            </a:r>
          </a:p>
          <a:p>
            <a:pPr algn="ctr"/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Hadoop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is written in Java. The recommended Java version is Oracle JDK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1.6.31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u="sng" dirty="0" smtClean="0"/>
              <a:t>SOURCE AND DESCRIPTION OF DATA</a:t>
            </a:r>
            <a:br>
              <a:rPr lang="en-IN" b="1" u="sng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b="1" u="sng" dirty="0" smtClean="0"/>
              <a:t/>
            </a:r>
            <a:br>
              <a:rPr lang="en-IN" b="1" u="sng" dirty="0" smtClean="0"/>
            </a:br>
            <a:endParaRPr lang="en-IN" b="1" u="sng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q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THE DATA HAS BEEN PROVIDED BY THE INSTITUTE </a:t>
            </a:r>
          </a:p>
          <a:p>
            <a:pPr marL="342900" indent="-342900" algn="ctr">
              <a:buFont typeface="Wingdings" pitchFamily="2" charset="2"/>
              <a:buChar char="q"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  <a:p>
            <a:pPr marL="342900" indent="-342900" algn="ctr">
              <a:buFont typeface="Wingdings" pitchFamily="2" charset="2"/>
              <a:buChar char="q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THE DATA CONSISTS OF 23 DISCRETE SPECIFICATIONS WHICH INCLUDES 1234 NUMBER OF RECORDS</a:t>
            </a:r>
          </a:p>
          <a:p>
            <a:pPr marL="342900" indent="-342900" algn="ctr">
              <a:buFont typeface="Wingdings" pitchFamily="2" charset="2"/>
              <a:buChar char="q"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  <a:p>
            <a:pPr marL="342900" indent="-342900" algn="ctr">
              <a:buFont typeface="Wingdings" pitchFamily="2" charset="2"/>
              <a:buChar char="q"/>
            </a:pPr>
            <a:r>
              <a:rPr lang="en-IN" b="1" u="sng" dirty="0" smtClean="0">
                <a:solidFill>
                  <a:schemeClr val="tx1"/>
                </a:solidFill>
                <a:latin typeface="Baskerville Old Face" pitchFamily="18" charset="0"/>
              </a:rPr>
              <a:t>TYPES OF SPECIFICATIONS:</a:t>
            </a:r>
          </a:p>
          <a:p>
            <a:pPr marL="342900" indent="-342900" algn="ctr">
              <a:buFont typeface="Arial" pitchFamily="34" charset="0"/>
              <a:buChar char="•"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 DATE OF INTERVIEW-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The date on which the interview is going to take place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CLIENT NAME-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Name of the company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INDUSTRY-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The type of industry concerned (</a:t>
            </a:r>
            <a:r>
              <a:rPr lang="en-US" dirty="0"/>
              <a:t>'</a:t>
            </a:r>
            <a:r>
              <a:rPr lang="en-US" dirty="0">
                <a:solidFill>
                  <a:schemeClr val="tx1"/>
                </a:solidFill>
              </a:rPr>
              <a:t>Electronics' 'Telecom' 'IT' 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endParaRPr lang="en-IN" b="1" dirty="0" smtClean="0">
              <a:solidFill>
                <a:schemeClr val="tx1"/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LOCATION-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Location of the company (</a:t>
            </a:r>
            <a:r>
              <a:rPr lang="en-US" dirty="0">
                <a:solidFill>
                  <a:schemeClr val="tx1"/>
                </a:solidFill>
              </a:rPr>
              <a:t>'Delhi' </a:t>
            </a:r>
            <a:r>
              <a:rPr lang="en-US" dirty="0" smtClean="0">
                <a:solidFill>
                  <a:schemeClr val="tx1"/>
                </a:solidFill>
              </a:rPr>
              <a:t>'</a:t>
            </a:r>
            <a:r>
              <a:rPr lang="en-US" dirty="0" err="1" smtClean="0">
                <a:solidFill>
                  <a:schemeClr val="tx1"/>
                </a:solidFill>
              </a:rPr>
              <a:t>chennai</a:t>
            </a:r>
            <a:r>
              <a:rPr lang="en-US" dirty="0" smtClean="0">
                <a:solidFill>
                  <a:schemeClr val="tx1"/>
                </a:solidFill>
              </a:rPr>
              <a:t>‘)</a:t>
            </a:r>
            <a:endParaRPr lang="en-IN" b="1" dirty="0" smtClean="0">
              <a:solidFill>
                <a:schemeClr val="tx1"/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POSITION TO BE CLOSED-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The post offered(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roduction- </a:t>
            </a:r>
            <a:r>
              <a:rPr lang="en-US" dirty="0">
                <a:solidFill>
                  <a:schemeClr val="tx1"/>
                </a:solidFill>
              </a:rPr>
              <a:t>Sterile' 'Selenium </a:t>
            </a:r>
            <a:r>
              <a:rPr lang="en-US" dirty="0" smtClean="0">
                <a:solidFill>
                  <a:schemeClr val="tx1"/>
                </a:solidFill>
              </a:rPr>
              <a:t>testing‘)</a:t>
            </a:r>
            <a:endParaRPr lang="en-IN" b="1" dirty="0" smtClean="0">
              <a:solidFill>
                <a:schemeClr val="tx1"/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NATURE OF SKILL SET-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skill required for the job(</a:t>
            </a:r>
            <a:r>
              <a:rPr lang="en-US" dirty="0">
                <a:solidFill>
                  <a:schemeClr val="tx1"/>
                </a:solidFill>
              </a:rPr>
              <a:t>'Routine' 'Oracle' )</a:t>
            </a:r>
            <a:endParaRPr lang="en-IN" b="1" dirty="0" smtClean="0">
              <a:solidFill>
                <a:schemeClr val="tx1"/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INTERVIEW TYPE-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Type of interview(Walk in, scheduled, scheduled walk in)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NAME-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Candidate Id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GENDER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CANDIDATE CURRENT LOCATION-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Present address of the candidate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CANDIDATE JOB LOCATION-</a:t>
            </a:r>
            <a:r>
              <a:rPr lang="en-IN" b="1" dirty="0" smtClean="0">
                <a:solidFill>
                  <a:schemeClr val="tx1"/>
                </a:solidFill>
                <a:latin typeface="Baskerville Old Face" pitchFamily="18" charset="0"/>
              </a:rPr>
              <a:t>Where the candidate will be working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INTERVIEW VENUE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CANDIDATE NATIVE LOCATION</a:t>
            </a:r>
          </a:p>
          <a:p>
            <a:pPr marL="342900" indent="-342900" algn="ctr">
              <a:buFont typeface="Arial" pitchFamily="34" charset="0"/>
              <a:buChar char="•"/>
            </a:pPr>
            <a:endParaRPr lang="en-IN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endParaRPr lang="en-IN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57200"/>
            <a:ext cx="9144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HAVE YOU OBTAINED THE NECCESSARY PERMISSION TO START AT THE REQUIRED TIME-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May be yes , no or not yet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HOPE THERE WILL BE NO UNSCHEDULED MEETINGS- TIME</a:t>
            </a: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-May be yes , no or not yet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CAN I CALL YOU THREE HOURS BEFORE THE INTERVIEW AND FOLLOW UP ON YOUR ATTENDANCE FOR THE INTERVIEW- TIME-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May be yes , no 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CAN I HAVE AN ALTERNATIVE NUMBER/DESK NUMBER-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Yes or no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HAVE YOU TAKEN A PRINT OUT OF YOUR UPDATED RESUME-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yes or no or NA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ARE YOU CLEAR WITH THE VENUE DETAILS AND THE LANDMARK-</a:t>
            </a: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Yes or no or need to check or not sure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HAS THE CALL LETTER BEEN SHARED-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Yes or no or haven't checked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EXPECTED ATTENDANCE-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uncertain, yes or no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OBSERVED ATTENDANCE-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yes or no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MARITAL STATUS-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/>
                </a:solidFill>
                <a:latin typeface="Baskerville Old Face" pitchFamily="18" charset="0"/>
              </a:rPr>
              <a:t>single or married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 </a:t>
            </a:r>
          </a:p>
          <a:p>
            <a:pPr marL="342900" indent="-342900" algn="ctr">
              <a:buFont typeface="Arial" pitchFamily="34" charset="0"/>
              <a:buChar char="•"/>
            </a:pPr>
            <a:endParaRPr lang="en-IN" sz="2000" dirty="0" smtClean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/>
            <a:endParaRPr lang="en-IN" sz="2000" dirty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899</Words>
  <Application>Microsoft Office PowerPoint</Application>
  <PresentationFormat>On-screen Show (4:3)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Adobe Gothic Std B</vt:lpstr>
      <vt:lpstr>Arial</vt:lpstr>
      <vt:lpstr>Arial Rounded MT Bold</vt:lpstr>
      <vt:lpstr>Baskerville Old Face</vt:lpstr>
      <vt:lpstr>Berlin Sans FB Demi</vt:lpstr>
      <vt:lpstr>Calibri</vt:lpstr>
      <vt:lpstr>Webdings</vt:lpstr>
      <vt:lpstr>Wingdings</vt:lpstr>
      <vt:lpstr>Office Theme</vt:lpstr>
      <vt:lpstr>Predicting Interview’s Attendance  By Implementing Naïve Bayes Technique  Using  Big Data Programming With Hadoop  </vt:lpstr>
      <vt:lpstr>DESCRIPTION OF THE JOB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AND DESCRIPTION OF DATA    </vt:lpstr>
      <vt:lpstr>PowerPoint Presentation</vt:lpstr>
      <vt:lpstr>DATA CLEANSING</vt:lpstr>
      <vt:lpstr>DATA  PROCESSING   Concept of Map-Reduce has been used to process the data.     Three jobs have been used namely:-   IA::     MAPPER AND 3 REDUCERS  TEST::    MAPPER AND NO REDUCER  ANALYSIS::     MAPPER AND 1 REDUCER</vt:lpstr>
      <vt:lpstr>Work Flow Diagrams</vt:lpstr>
      <vt:lpstr>PowerPoint Presentation</vt:lpstr>
      <vt:lpstr>PowerPoint Presentation</vt:lpstr>
      <vt:lpstr>PowerPoint Presentation</vt:lpstr>
      <vt:lpstr>PowerPoint Presentation</vt:lpstr>
      <vt:lpstr>FUTURE IMPROVEMENT  The prediction analysis has been done based on a batch processing system instead of a real time system. For further improvement this has to be transformed into real time system using Apache Spark. </vt:lpstr>
      <vt:lpstr>This Naïve Bayes approach using MapReduce can be used similarly in many other applications:  Churn Detection  Vote Prediction  Email Spam Detection   News article categorization  Sentiment Analysis  Facial recognition  Handwriting Recognition  Weather Prediction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Aniruddha Sadhukhan</cp:lastModifiedBy>
  <cp:revision>88</cp:revision>
  <dcterms:created xsi:type="dcterms:W3CDTF">2006-08-16T00:00:00Z</dcterms:created>
  <dcterms:modified xsi:type="dcterms:W3CDTF">2018-12-03T06:37:12Z</dcterms:modified>
</cp:coreProperties>
</file>